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143" r:id="rId3"/>
    <p:sldId id="1139" r:id="rId4"/>
    <p:sldId id="1155" r:id="rId5"/>
    <p:sldId id="1156" r:id="rId6"/>
    <p:sldId id="1142" r:id="rId7"/>
    <p:sldId id="1140" r:id="rId8"/>
    <p:sldId id="1157" r:id="rId9"/>
    <p:sldId id="1158" r:id="rId10"/>
    <p:sldId id="1159" r:id="rId11"/>
    <p:sldId id="1160" r:id="rId12"/>
    <p:sldId id="1145" r:id="rId13"/>
    <p:sldId id="1161" r:id="rId14"/>
    <p:sldId id="1152" r:id="rId15"/>
    <p:sldId id="1162" r:id="rId16"/>
    <p:sldId id="1150" r:id="rId17"/>
    <p:sldId id="1151" r:id="rId18"/>
    <p:sldId id="1153" r:id="rId19"/>
    <p:sldId id="1154"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中古时期的世界</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5</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古代</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非洲与美洲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阿兹特克人国家的都城特诺奇蒂特兰位于特斯科科湖中的岛上。它有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条堤道与陆地相连，并有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引水渠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供应全城淡水。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为方便交通，渠上架设了多座</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桥梁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。全城水渠和道路纵横交错，承担着城市的交通运输。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古代印加文明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）印加国家的鼎盛时期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世纪，印加人以库斯科为都城建立国家，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世纪逐渐崛起。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世纪初，印加国家发展到鼎盛时期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3145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）印加国家的政治、经济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印加国家的最高统治者是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，世袭继承，拥有行政、立法和军事大权。土地、矿藏和牲畜归</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印加帝国将全国划分为四大政区，每个政区设立一个长官，由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贵族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为征税和征兵，政府编制了详细的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人口调查表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帝国修建了完善的道路系统，用于传递政府的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命令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和情报，以及调动军队。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政府还将征服地区的部分或全部居民迁移到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新地区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，以防止他们反抗。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3835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64633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非洲与美洲的文明特点与原因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764704"/>
            <a:ext cx="8258810" cy="647700"/>
          </a:xfrm>
          <a:prstGeom prst="rect">
            <a:avLst/>
          </a:prstGeom>
        </p:spPr>
      </p:pic>
      <p:pic>
        <p:nvPicPr>
          <p:cNvPr id="6" name="疑难点.eps" descr="id:2147490726;FounderCES"/>
          <p:cNvPicPr/>
          <p:nvPr/>
        </p:nvPicPr>
        <p:blipFill>
          <a:blip r:embed="rId3"/>
          <a:stretch>
            <a:fillRect/>
          </a:stretch>
        </p:blipFill>
        <p:spPr>
          <a:xfrm>
            <a:off x="565716" y="1640276"/>
            <a:ext cx="1101090" cy="3594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93333494"/>
              </p:ext>
            </p:extLst>
          </p:nvPr>
        </p:nvGraphicFramePr>
        <p:xfrm>
          <a:off x="406574" y="2223283"/>
          <a:ext cx="11377264" cy="4023360"/>
        </p:xfrm>
        <a:graphic>
          <a:graphicData uri="http://schemas.openxmlformats.org/drawingml/2006/table">
            <a:tbl>
              <a:tblPr firstRow="1" firstCol="1" bandRow="1"/>
              <a:tblGrid>
                <a:gridCol w="648072">
                  <a:extLst>
                    <a:ext uri="{9D8B030D-6E8A-4147-A177-3AD203B41FA5}">
                      <a16:colId xmlns:a16="http://schemas.microsoft.com/office/drawing/2014/main" xmlns="" val="2429843156"/>
                    </a:ext>
                  </a:extLst>
                </a:gridCol>
                <a:gridCol w="792088">
                  <a:extLst>
                    <a:ext uri="{9D8B030D-6E8A-4147-A177-3AD203B41FA5}">
                      <a16:colId xmlns:a16="http://schemas.microsoft.com/office/drawing/2014/main" xmlns="" val="139147987"/>
                    </a:ext>
                  </a:extLst>
                </a:gridCol>
                <a:gridCol w="4608512">
                  <a:extLst>
                    <a:ext uri="{9D8B030D-6E8A-4147-A177-3AD203B41FA5}">
                      <a16:colId xmlns:a16="http://schemas.microsoft.com/office/drawing/2014/main" xmlns="" val="2480026485"/>
                    </a:ext>
                  </a:extLst>
                </a:gridCol>
                <a:gridCol w="5328592">
                  <a:extLst>
                    <a:ext uri="{9D8B030D-6E8A-4147-A177-3AD203B41FA5}">
                      <a16:colId xmlns:a16="http://schemas.microsoft.com/office/drawing/2014/main" xmlns="" val="268804768"/>
                    </a:ext>
                  </a:extLst>
                </a:gridCol>
              </a:tblGrid>
              <a:tr h="51725">
                <a:tc gridSpan="2">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3420341973"/>
                  </a:ext>
                </a:extLst>
              </a:tr>
              <a:tr h="1370720">
                <a:tc rowSpan="2">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非洲</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北非</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以埃及为代表的北非地区</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发展时间早</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影响范围广</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文明程度高</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尼罗河的定期泛滥</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有利于农业生产的发展</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尼罗河提供了连通上下埃及的交通条件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濒临地中海</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居于有利的地理位置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964011336"/>
                  </a:ext>
                </a:extLst>
              </a:tr>
              <a:tr h="1836248">
                <a:tc vMerge="1">
                  <a:txBody>
                    <a:bodyPr/>
                    <a:lstStyle/>
                    <a:p>
                      <a:endParaRPr lang="zh-CN" altLang="en-US"/>
                    </a:p>
                  </a:txBody>
                  <a:tcPr/>
                </a:tc>
                <a:tc>
                  <a:txBody>
                    <a:bodyPr/>
                    <a:lstStyle/>
                    <a:p>
                      <a:pPr algn="ctr"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东非</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大部分处于封闭状态下独立发展</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因此文明发展进程缓慢</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阿克苏姆文明相对发展较快</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是一种在多种文明因素影响下发展起来的混合型文明</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环境闭塞</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仅在东北区域</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通过尼罗河或红海与外界有所联系</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东北非文明因为生产环境较好</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离古代西亚文明、古埃及文明较近</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联系密切</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所以发展程度较高</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061992530"/>
                  </a:ext>
                </a:extLst>
              </a:tr>
            </a:tbl>
          </a:graphicData>
        </a:graphic>
      </p:graphicFrame>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375340220"/>
              </p:ext>
            </p:extLst>
          </p:nvPr>
        </p:nvGraphicFramePr>
        <p:xfrm>
          <a:off x="406574" y="1988840"/>
          <a:ext cx="11377264" cy="2743200"/>
        </p:xfrm>
        <a:graphic>
          <a:graphicData uri="http://schemas.openxmlformats.org/drawingml/2006/table">
            <a:tbl>
              <a:tblPr firstRow="1" firstCol="1" bandRow="1"/>
              <a:tblGrid>
                <a:gridCol w="1080120">
                  <a:extLst>
                    <a:ext uri="{9D8B030D-6E8A-4147-A177-3AD203B41FA5}">
                      <a16:colId xmlns:a16="http://schemas.microsoft.com/office/drawing/2014/main" xmlns="" val="2429843156"/>
                    </a:ext>
                  </a:extLst>
                </a:gridCol>
                <a:gridCol w="5544616">
                  <a:extLst>
                    <a:ext uri="{9D8B030D-6E8A-4147-A177-3AD203B41FA5}">
                      <a16:colId xmlns:a16="http://schemas.microsoft.com/office/drawing/2014/main" xmlns="" val="2480026485"/>
                    </a:ext>
                  </a:extLst>
                </a:gridCol>
                <a:gridCol w="4752528">
                  <a:extLst>
                    <a:ext uri="{9D8B030D-6E8A-4147-A177-3AD203B41FA5}">
                      <a16:colId xmlns:a16="http://schemas.microsoft.com/office/drawing/2014/main" xmlns="" val="268804768"/>
                    </a:ext>
                  </a:extLst>
                </a:gridCol>
              </a:tblGrid>
              <a:tr h="51725">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地区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xmlns="" val="3420341973"/>
                  </a:ext>
                </a:extLst>
              </a:tr>
              <a:tr h="1267270">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美洲文明的发展长期处于独立形成、独立发展状态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与外界尤其是与文明发展较早的欧亚大陆缺乏交流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三大文明之间也少有交流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因此文明发展相对缓慢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美洲位于太平洋与大西洋之间</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远离欧亚大陆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美洲三大文明中心大多处于热带雨林、热带草原气候的高原地带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43" marR="31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426799173"/>
                  </a:ext>
                </a:extLst>
              </a:tr>
            </a:tbl>
          </a:graphicData>
        </a:graphic>
      </p:graphicFrame>
    </p:spTree>
    <p:extLst>
      <p:ext uri="{BB962C8B-B14F-4D97-AF65-F5344CB8AC3E}">
        <p14:creationId xmlns:p14="http://schemas.microsoft.com/office/powerpoint/2010/main" val="4067164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湖北武汉期末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津巴布韦古城位于哈拉雷东南，是撒哈拉以南最大的，最重要的古代文明纪念馆。周围发掘出大量的文物，其中有奇怪的生产工具、锋利的作战武器和精美的装饰品等，还有一些是来自遥远的中国的陶瓷碎片、波斯的彩色瓷器、印度的佛教念珠等。津巴布韦文明（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体现了古代商品经济的繁荣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与地中海沿岸的国家交流密切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推动了非洲南部城市化进程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其衰落根源于欧洲列强的侵略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0102;FounderCES"/>
          <p:cNvPicPr/>
          <p:nvPr/>
        </p:nvPicPr>
        <p:blipFill>
          <a:blip r:embed="rId2"/>
          <a:stretch>
            <a:fillRect/>
          </a:stretch>
        </p:blipFill>
        <p:spPr>
          <a:xfrm>
            <a:off x="478582" y="5373593"/>
            <a:ext cx="807720" cy="287655"/>
          </a:xfrm>
          <a:prstGeom prst="rect">
            <a:avLst/>
          </a:prstGeom>
        </p:spPr>
      </p:pic>
      <p:pic>
        <p:nvPicPr>
          <p:cNvPr id="9" name="24典例.eps" descr="id:2147490741;FounderCES"/>
          <p:cNvPicPr/>
          <p:nvPr/>
        </p:nvPicPr>
        <p:blipFill>
          <a:blip r:embed="rId3"/>
          <a:stretch>
            <a:fillRect/>
          </a:stretch>
        </p:blipFill>
        <p:spPr>
          <a:xfrm>
            <a:off x="478582" y="889580"/>
            <a:ext cx="889635" cy="359410"/>
          </a:xfrm>
          <a:prstGeom prst="rect">
            <a:avLst/>
          </a:prstGeom>
        </p:spPr>
      </p:pic>
      <p:sp>
        <p:nvSpPr>
          <p:cNvPr id="10" name="矩形 9"/>
          <p:cNvSpPr/>
          <p:nvPr/>
        </p:nvSpPr>
        <p:spPr>
          <a:xfrm>
            <a:off x="1486694" y="5286587"/>
            <a:ext cx="407484" cy="461665"/>
          </a:xfrm>
          <a:prstGeom prst="rect">
            <a:avLst/>
          </a:prstGeom>
        </p:spPr>
        <p:txBody>
          <a:bodyPr wrap="none">
            <a:spAutoFit/>
          </a:bodyPr>
          <a:lstStyle/>
          <a:p>
            <a:r>
              <a:rPr lang="en-US" altLang="zh-CN" sz="2400" dirty="0">
                <a:solidFill>
                  <a:srgbClr val="000000"/>
                </a:solidFill>
              </a:rPr>
              <a:t>A</a:t>
            </a:r>
            <a:endParaRPr lang="zh-CN" altLang="en-US" dirty="0"/>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44873"/>
            <a:ext cx="11485848" cy="2792239"/>
          </a:xfrm>
        </p:spPr>
        <p:txBody>
          <a:bodyPr/>
          <a:lstStyle/>
          <a:p>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其中有奇怪的生产工具、锋利的作战武器和精美的装饰品等，还有一些是来自遥远的中国的陶瓷碎片、波斯的彩色瓷器、印度的佛教念珠等</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可知，这体现了津巴布韦商品经济的繁荣，</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正确；材料未提供与地中海国家直接交流的证据，排除</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；材料未涉及该文明对非洲南部其他地区城市化进程的推动作用，排除</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；材料未提及津巴布韦文明的衰落原因，排除</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p>
        </p:txBody>
      </p:sp>
      <p:pic>
        <p:nvPicPr>
          <p:cNvPr id="3" name="24解析.eps" descr="id:2147490109;FounderCES"/>
          <p:cNvPicPr/>
          <p:nvPr/>
        </p:nvPicPr>
        <p:blipFill>
          <a:blip r:embed="rId2"/>
          <a:stretch>
            <a:fillRect/>
          </a:stretch>
        </p:blipFill>
        <p:spPr>
          <a:xfrm>
            <a:off x="478582" y="1843569"/>
            <a:ext cx="807720" cy="287655"/>
          </a:xfrm>
          <a:prstGeom prst="rect">
            <a:avLst/>
          </a:prstGeom>
        </p:spPr>
      </p:pic>
    </p:spTree>
    <p:extLst>
      <p:ext uri="{BB962C8B-B14F-4D97-AF65-F5344CB8AC3E}">
        <p14:creationId xmlns:p14="http://schemas.microsoft.com/office/powerpoint/2010/main" val="3904080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6525"/>
            <a:ext cx="11485848" cy="5047536"/>
          </a:xfrm>
        </p:spPr>
        <p:txBody>
          <a:bodyPr/>
          <a:lstStyle/>
          <a:p>
            <a:pPr hangingPunct="0">
              <a:lnSpc>
                <a:spcPct val="140000"/>
              </a:lnSpc>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非洲和美洲文明的开发和基本特征</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年到</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年间</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随着班图人和其他移民的到来</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撒哈拉以南非洲的各民族不断地扩大可耕地面积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建立了农业社会。接着</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随着人口的增加</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他们组织了国家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发展了专业化经济中心</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进行地区间的贸易活动。除了这些内部发展之外</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与东半球其他民族之间的关系也深刻地影响了非洲社会的发展。从公元初的几个世纪到</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1500</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再到后来</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与地中海及印度洋沿岸地区的贸易促使非洲各民族组建自己的社会组织</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以便生产东半球大部分地区的消费者所需要的商品。这一贸易刺激了城市的发展、大型国家和帝国的建立</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同时也把粮食作物的新品种和新的宗教引入撒哈拉以南</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tabLst>
                <a:tab pos="630555" algn="l"/>
              </a:tabLs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非洲</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a:t>
            </a: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美</a:t>
            </a:r>
            <a:r>
              <a:rPr lang="en-US" altLang="zh-CN" sz="2300"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杰里</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本特利、赫伯特</a:t>
            </a:r>
            <a:r>
              <a:rPr lang="en-US" altLang="zh-CN" sz="23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齐</a:t>
            </a:r>
            <a:r>
              <a:rPr lang="zh-CN" altLang="zh-CN" sz="2300"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格勒《新全球史》</a:t>
            </a:r>
            <a:endParaRPr lang="zh-CN" altLang="en-US" sz="2300" dirty="0"/>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628800"/>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4142"/>
            <a:ext cx="11485848" cy="5719194"/>
          </a:xfrm>
        </p:spPr>
        <p:txBody>
          <a:bodyPr/>
          <a:lstStyle/>
          <a:p>
            <a:pPr hangingPunct="0">
              <a:lnSpc>
                <a:spcPct val="140000"/>
              </a:lnSpc>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在西班牙殖民者到达美洲以前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印第安人以其辛勤的劳动和智慧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在广大美洲大陆上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已建立了自己独特的文化。这个文化与旧大陆各古代文化的主要不同点之一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在于旧大陆的古代文化都发源于大河流域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而美洲文化的发源地却是在盆地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如北美洲的阿兹特克文化起源于墨西哥盆地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南美洲的印加文化起源于库斯科盆地。此外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旧大陆居民的主要粮食是麦类和水稻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而印第安人则主要依靠玉米。今天人类生活的许多必需品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如马铃薯、玉米、番茄、向日葵、烟草、可可、橡胶、火鸡和羊驼等几十种经济作物和家畜、家禽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都是由印第安人首先培植、提供而后再传到欧洲各地的。他们所栽培的粮食作物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比世界上所有的其余部分合并起来还要繁多。这些经济作物和家禽的提供与推广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大大丰富了人类的物质和经济生活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给人类文化带来了巨大的贡献。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lnSpc>
                <a:spcPct val="140000"/>
              </a:lnSpc>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摘编自李春辉《拉丁美洲史稿》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61196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66750" y="1823986"/>
            <a:ext cx="9579952" cy="576248"/>
          </a:xfrm>
        </p:spPr>
        <p:txBody>
          <a:bodyPr/>
          <a:lstStyle/>
          <a:p>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时空观念</a:t>
            </a:r>
            <a:endParaRPr lang="zh-CN" altLang="en-US"/>
          </a:p>
        </p:txBody>
      </p:sp>
      <p:pic>
        <p:nvPicPr>
          <p:cNvPr id="4" name="核心素养.eps" descr="id:2147490165;FounderCES"/>
          <p:cNvPicPr/>
          <p:nvPr/>
        </p:nvPicPr>
        <p:blipFill>
          <a:blip r:embed="rId2"/>
          <a:stretch>
            <a:fillRect/>
          </a:stretch>
        </p:blipFill>
        <p:spPr>
          <a:xfrm>
            <a:off x="1087434" y="1975092"/>
            <a:ext cx="1186180" cy="359410"/>
          </a:xfrm>
          <a:prstGeom prst="rect">
            <a:avLst/>
          </a:prstGeom>
        </p:spPr>
      </p:pic>
      <p:pic>
        <p:nvPicPr>
          <p:cNvPr id="5" name="选材意图.eps" descr="id:2147490172;FounderCES"/>
          <p:cNvPicPr/>
          <p:nvPr/>
        </p:nvPicPr>
        <p:blipFill>
          <a:blip r:embed="rId3"/>
          <a:stretch>
            <a:fillRect/>
          </a:stretch>
        </p:blipFill>
        <p:spPr>
          <a:xfrm>
            <a:off x="1087434" y="2550618"/>
            <a:ext cx="1186180" cy="359410"/>
          </a:xfrm>
          <a:prstGeom prst="rect">
            <a:avLst/>
          </a:prstGeom>
        </p:spPr>
      </p:pic>
      <p:sp>
        <p:nvSpPr>
          <p:cNvPr id="6" name="内容占位符 1"/>
          <p:cNvSpPr txBox="1">
            <a:spLocks/>
          </p:cNvSpPr>
          <p:nvPr/>
        </p:nvSpPr>
        <p:spPr bwMode="auto">
          <a:xfrm>
            <a:off x="360854" y="239475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通过选取两则有关非洲和美洲开发的史料，认识到不同的区域地理特征对两个地区文明发展的影响，这种影响造就了两大不同的区域文明特征，认识到时空对人类世界发展存在巨大影响。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史料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前半部分阐述了班图人和其他移民对撒哈拉以南非洲地区的开发，随着农业社会的建立、人口的增加，国家和经济中心出现，并展开区域贸易活动；后半部分则将古代非洲的发展放入亚欧非三大陆贸易交流体系中，指出非洲的发展并非独自进行，而是在与地中海及印度洋沿岸地区的贸易中进一步发展壮大，在这一进程中新的作物与宗教也传入非洲。史料二前半部分指出了造成印第安人文化与旧大陆各古代文化起源差异性的原因，即文明起源的自然环境及物质基础的极大不同；后半部分指出了独立发展的美洲对世界文明的贡献，今天人们的物质和经济生活实则大大受益于印第安人的艰辛探索，而这也是美洲文明在全球发展中的独特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史料解读.eps" descr="id:2147490179;FounderCES"/>
          <p:cNvPicPr/>
          <p:nvPr/>
        </p:nvPicPr>
        <p:blipFill>
          <a:blip r:embed="rId2"/>
          <a:stretch>
            <a:fillRect/>
          </a:stretch>
        </p:blipFill>
        <p:spPr>
          <a:xfrm>
            <a:off x="1080570" y="908720"/>
            <a:ext cx="1186180" cy="359410"/>
          </a:xfrm>
          <a:prstGeom prst="rect">
            <a:avLst/>
          </a:prstGeom>
        </p:spPr>
      </p:pic>
    </p:spTree>
    <p:extLst>
      <p:ext uri="{BB962C8B-B14F-4D97-AF65-F5344CB8AC3E}">
        <p14:creationId xmlns:p14="http://schemas.microsoft.com/office/powerpoint/2010/main" val="3833328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558533"/>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非洲文明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非洲的古代农业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）主要农作物：非洲是古代农业一个重要的发生地，西非居民班图人培育出了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甜高粱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、西瓜和棉花等重要农作物。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）畜牧业和冶铁技术：驯养了牛，引进了绵羊和山羊等，掌握了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冶铁技术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）生产、生活的扩展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班图人的活动区域逐渐扩展到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撒哈拉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沙漠以南地区。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世纪，班图人成为当地的主要居民，农业、畜牧业和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冶铁技术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也传播到非洲大部分地区。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701438"/>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6116226"/>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北非古代文明</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阿克苏姆王国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）公元前后，在今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埃塞俄比亚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地区兴起了阿克苏姆王国。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世纪，阿克苏姆王国进入鼎盛时期，一度成为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地区强国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东非古代文明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）东非沿海地区国家：由于农业的进步、环印度洋贸易的发展和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伊斯兰教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的传入，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世纪，在东非沿海地区产生了一系列国家。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）东非沿海地区国家的经济发展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东非沿海地区国家广泛使用奴隶，经济上以种植瓜果蔬菜的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园艺业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为主，对外贸易发达，城市繁荣。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阿拉伯商人从印度、波斯和中国等地把瓷器、纺织品等各种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手工业品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输入非洲。作为交换，当地出口黄金、象牙和奴隶等。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西非古代文明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）西非主要国家：在西非，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世纪，加纳、马里和桑海等国家先后兴起。这些国家拥有丰富的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黄金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资源，控制着穿越撒哈拉沙漠的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商路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和黄金交易，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极其</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富有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）极盛一时的桑海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确立了在西非的霸主地位：桑海原为马里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属国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，后乘马里内乱崛起，击败马里，确立了在西非的霸主地位，</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世纪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达于极盛。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桑海的政治、经济、文化：桑海实行中央集权，官吏直接由</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国王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任免；扩大对外贸易，</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奴隶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成为生产中的重要力量；兴建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学校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，鼓励文化发展。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桑海的衰落：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世纪末，桑海因遭遇</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外来入侵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逐渐衰落。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886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南非古代文明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）津巴布韦国家形成：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班图人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建立了津巴布韦国家。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）津巴布韦国家的鼎盛：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世纪，津巴布韦进入鼎盛时期，包括今南非的部分地区都被纳入它的统治之下。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9425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493812"/>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古代非洲文明的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Ls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拓展延伸.eps" descr="id:2147490066;FounderCES"/>
          <p:cNvPicPr/>
          <p:nvPr/>
        </p:nvPicPr>
        <p:blipFill>
          <a:blip r:embed="rId2"/>
          <a:stretch>
            <a:fillRect/>
          </a:stretch>
        </p:blipFill>
        <p:spPr>
          <a:xfrm>
            <a:off x="390874" y="980172"/>
            <a:ext cx="1815465"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016515470"/>
              </p:ext>
            </p:extLst>
          </p:nvPr>
        </p:nvGraphicFramePr>
        <p:xfrm>
          <a:off x="343708" y="1526351"/>
          <a:ext cx="11502994" cy="4937760"/>
        </p:xfrm>
        <a:graphic>
          <a:graphicData uri="http://schemas.openxmlformats.org/drawingml/2006/table">
            <a:tbl>
              <a:tblPr firstRow="1" firstCol="1" bandRow="1"/>
              <a:tblGrid>
                <a:gridCol w="926962">
                  <a:extLst>
                    <a:ext uri="{9D8B030D-6E8A-4147-A177-3AD203B41FA5}">
                      <a16:colId xmlns:a16="http://schemas.microsoft.com/office/drawing/2014/main" xmlns="" val="2989557941"/>
                    </a:ext>
                  </a:extLst>
                </a:gridCol>
                <a:gridCol w="1589894">
                  <a:extLst>
                    <a:ext uri="{9D8B030D-6E8A-4147-A177-3AD203B41FA5}">
                      <a16:colId xmlns:a16="http://schemas.microsoft.com/office/drawing/2014/main" xmlns="" val="3952110059"/>
                    </a:ext>
                  </a:extLst>
                </a:gridCol>
                <a:gridCol w="1578458">
                  <a:extLst>
                    <a:ext uri="{9D8B030D-6E8A-4147-A177-3AD203B41FA5}">
                      <a16:colId xmlns:a16="http://schemas.microsoft.com/office/drawing/2014/main" xmlns="" val="461212268"/>
                    </a:ext>
                  </a:extLst>
                </a:gridCol>
                <a:gridCol w="1361708">
                  <a:extLst>
                    <a:ext uri="{9D8B030D-6E8A-4147-A177-3AD203B41FA5}">
                      <a16:colId xmlns:a16="http://schemas.microsoft.com/office/drawing/2014/main" xmlns="" val="2454575497"/>
                    </a:ext>
                  </a:extLst>
                </a:gridCol>
                <a:gridCol w="3318812">
                  <a:extLst>
                    <a:ext uri="{9D8B030D-6E8A-4147-A177-3AD203B41FA5}">
                      <a16:colId xmlns:a16="http://schemas.microsoft.com/office/drawing/2014/main" xmlns="" val="3876779052"/>
                    </a:ext>
                  </a:extLst>
                </a:gridCol>
                <a:gridCol w="2727160">
                  <a:extLst>
                    <a:ext uri="{9D8B030D-6E8A-4147-A177-3AD203B41FA5}">
                      <a16:colId xmlns:a16="http://schemas.microsoft.com/office/drawing/2014/main" xmlns="" val="3914343743"/>
                    </a:ext>
                  </a:extLst>
                </a:gridCol>
              </a:tblGrid>
              <a:tr h="377164">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区域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国家形态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文明发展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2369595205"/>
                  </a:ext>
                </a:extLst>
              </a:tr>
              <a:tr h="754327">
                <a:tc row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东非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阿克苏姆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世纪鼎盛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地域广大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奴隶、园艺业、对外贸易发达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瓷器</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黄金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、城市繁荣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882" marR="24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兼收并蓄的混合型文明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351114757"/>
                  </a:ext>
                </a:extLst>
              </a:tr>
              <a:tr h="669849">
                <a:tc vMerge="1">
                  <a:txBody>
                    <a:bodyPr/>
                    <a:lstStyle/>
                    <a:p>
                      <a:endParaRPr lang="zh-CN" altLang="en-US"/>
                    </a:p>
                  </a:txBody>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摩加迪沙等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城市国家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xmlns="" val="3940796592"/>
                  </a:ext>
                </a:extLst>
              </a:tr>
              <a:tr h="1146408">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西非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加纳、马里</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、桑海</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中央集权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帝国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黄金资源、控制商路、外贸兴盛、中央集权、奴隶、文化繁荣</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882" marR="24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桑海帝国代表着古代黑人文明的最高成就和最后的辉煌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3447884533"/>
                  </a:ext>
                </a:extLst>
              </a:tr>
              <a:tr h="791426">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南非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津巴布韦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r>
                        <a:rPr lang="en-US" sz="2400" b="1" dirty="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世纪鼎盛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地域广大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石头城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882" marR="24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0555" algn="l"/>
                        </a:tabLst>
                      </a:pP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隔绝环境下发展起来的文明</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xmlns="" val="1885330430"/>
                  </a:ext>
                </a:extLst>
              </a:tr>
            </a:tbl>
          </a:graphicData>
        </a:graphic>
      </p:graphicFrame>
    </p:spTree>
    <p:extLst>
      <p:ext uri="{BB962C8B-B14F-4D97-AF65-F5344CB8AC3E}">
        <p14:creationId xmlns:p14="http://schemas.microsoft.com/office/powerpoint/2010/main" val="3100248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4768"/>
            <a:ext cx="11485848" cy="341632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美洲文明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古代玛雅文明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）玛雅文明的繁荣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在中美洲的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尤卡坦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半岛，古代玛雅文明曾非常繁荣。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玛雅人发展了以种植</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玉米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为主的农业，建立了众多城市国家。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玛雅人的城市建筑精美，城内有用于祭祀的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金字塔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庙宇。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948228"/>
            <a:ext cx="1354455" cy="359410"/>
          </a:xfrm>
          <a:prstGeom prst="rect">
            <a:avLst/>
          </a:prstGeom>
        </p:spPr>
      </p:pic>
      <p:sp>
        <p:nvSpPr>
          <p:cNvPr id="5" name="内容占位符 1"/>
          <p:cNvSpPr txBox="1">
            <a:spLocks/>
          </p:cNvSpPr>
          <p:nvPr/>
        </p:nvSpPr>
        <p:spPr bwMode="auto">
          <a:xfrm>
            <a:off x="360854" y="4337044"/>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tabLst>
                <a:tab pos="63055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埃及金字塔与玛雅金字塔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埃及金字塔和玛雅金字塔的功能不一样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玛雅金字塔是用于祭祀的庙宇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属于宗教建筑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埃及金字塔是法老的陵墓。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易错辨析.eps" descr="id:2147490712;FounderCES"/>
          <p:cNvPicPr/>
          <p:nvPr/>
        </p:nvPicPr>
        <p:blipFill>
          <a:blip r:embed="rId3"/>
          <a:stretch>
            <a:fillRect/>
          </a:stretch>
        </p:blipFill>
        <p:spPr>
          <a:xfrm>
            <a:off x="622598" y="4499644"/>
            <a:ext cx="173799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）玛雅文明的文化成就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玛雅人制造出精美的陶器，发明了独特的文字。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用复杂的历法纪年，采用</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进制，也知道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世纪中期，玛雅文明衰落。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69108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古代阿兹特克文明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）概况：</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世纪，阿兹特克人兴起于今</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墨西哥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世纪初，阿兹特克人国家进入鼎盛时期，控制了整个墨西哥谷地及其</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周边部落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）政治：在阿兹特克人国家中，上层阶级垄断官职，掌握军队。被征服者由原来的部落首领管理，但需向阿兹特克人缴纳贡赋。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）经济：阿兹特克人的经济基础是农业。他们发明了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浮动园地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，扩大了耕地面积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52345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1603</TotalTime>
  <Words>1703</Words>
  <Application>Microsoft Office PowerPoint</Application>
  <PresentationFormat>自定义</PresentationFormat>
  <Paragraphs>136</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439</cp:revision>
  <dcterms:created xsi:type="dcterms:W3CDTF">2020-11-06T05:24:00Z</dcterms:created>
  <dcterms:modified xsi:type="dcterms:W3CDTF">2025-10-11T16:15:25Z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